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Layouts/slideLayout13.xml" ContentType="application/vnd.openxmlformats-officedocument.presentationml.slideLayout+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8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0" d="100"/>
          <a:sy n="80" d="100"/>
        </p:scale>
        <p:origin x="-29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4" Type="http://schemas.openxmlformats.org/officeDocument/2006/relationships/slide" Target="slides/slide3.xml"/><Relationship Id="rId10" Type="http://schemas.openxmlformats.org/officeDocument/2006/relationships/theme" Target="theme/theme1.xml"/><Relationship Id="rId5" Type="http://schemas.openxmlformats.org/officeDocument/2006/relationships/slide" Target="slides/slide4.xml"/><Relationship Id="rId7" Type="http://schemas.openxmlformats.org/officeDocument/2006/relationships/printerSettings" Target="printerSettings/printerSettings1.bin"/><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viewProps" Target="viewProps.xml"/><Relationship Id="rId3" Type="http://schemas.openxmlformats.org/officeDocument/2006/relationships/slide" Target="slides/slide2.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678A13F0-F8EA-734D-B2D6-9BE7FE24F29A}" type="datetimeFigureOut">
              <a:rPr lang="en-US" smtClean="0"/>
              <a:pPr/>
              <a:t>7/10/09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29DE90-DA58-8A4A-B834-3A2A128F6F98}" type="slidenum">
              <a:rPr lang="en-US" smtClean="0"/>
              <a:pPr/>
              <a:t>‹#›</a:t>
            </a:fld>
            <a:endParaRPr lang="en-US" dirty="0"/>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678A13F0-F8EA-734D-B2D6-9BE7FE24F29A}" type="datetimeFigureOut">
              <a:rPr lang="en-US" smtClean="0"/>
              <a:pPr/>
              <a:t>7/10/09</a:t>
            </a:fld>
            <a:endParaRPr lang="en-US" dirty="0"/>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E229DE90-DA58-8A4A-B834-3A2A128F6F9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ct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8A13F0-F8EA-734D-B2D6-9BE7FE24F29A}" type="datetimeFigureOut">
              <a:rPr lang="en-US" smtClean="0"/>
              <a:pPr/>
              <a:t>7/10/09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29DE90-DA58-8A4A-B834-3A2A128F6F98}"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678A13F0-F8EA-734D-B2D6-9BE7FE24F29A}" type="datetimeFigureOut">
              <a:rPr lang="en-US" smtClean="0"/>
              <a:pPr/>
              <a:t>7/10/09</a:t>
            </a:fld>
            <a:endParaRPr lang="en-US" dirty="0"/>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dirty="0"/>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E229DE90-DA58-8A4A-B834-3A2A128F6F98}"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78A13F0-F8EA-734D-B2D6-9BE7FE24F29A}" type="datetimeFigureOut">
              <a:rPr lang="en-US" smtClean="0"/>
              <a:pPr/>
              <a:t>7/10/09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29DE90-DA58-8A4A-B834-3A2A128F6F98}"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678A13F0-F8EA-734D-B2D6-9BE7FE24F29A}" type="datetimeFigureOut">
              <a:rPr lang="en-US" smtClean="0"/>
              <a:pPr/>
              <a:t>7/10/09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29DE90-DA58-8A4A-B834-3A2A128F6F98}" type="slidenum">
              <a:rPr lang="en-US" smtClean="0"/>
              <a:pPr/>
              <a:t>‹#›</a:t>
            </a:fld>
            <a:endParaRPr lang="en-US" dirty="0"/>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78A13F0-F8EA-734D-B2D6-9BE7FE24F29A}" type="datetimeFigureOut">
              <a:rPr lang="en-US" smtClean="0"/>
              <a:pPr/>
              <a:t>7/10/09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29DE90-DA58-8A4A-B834-3A2A128F6F9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678A13F0-F8EA-734D-B2D6-9BE7FE24F29A}" type="datetimeFigureOut">
              <a:rPr lang="en-US" smtClean="0"/>
              <a:pPr/>
              <a:t>7/10/09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F5CD18-686B-47A9-AFD5-66CE5FA52A66}" type="slidenum">
              <a:rPr lang="en-US" smtClean="0"/>
              <a:pPr/>
              <a:t>‹#›</a:t>
            </a:fld>
            <a:endParaRPr lang="en-US" dirty="0"/>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dirty="0"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6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8A13F0-F8EA-734D-B2D6-9BE7FE24F29A}" type="datetimeFigureOut">
              <a:rPr lang="en-US" smtClean="0"/>
              <a:pPr/>
              <a:t>7/10/09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29DE90-DA58-8A4A-B834-3A2A128F6F9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78A13F0-F8EA-734D-B2D6-9BE7FE24F29A}" type="datetimeFigureOut">
              <a:rPr lang="en-US" smtClean="0"/>
              <a:pPr/>
              <a:t>7/10/09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29DE90-DA58-8A4A-B834-3A2A128F6F9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78A13F0-F8EA-734D-B2D6-9BE7FE24F29A}" type="datetimeFigureOut">
              <a:rPr lang="en-US" smtClean="0"/>
              <a:pPr/>
              <a:t>7/10/09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229DE90-DA58-8A4A-B834-3A2A128F6F9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78A13F0-F8EA-734D-B2D6-9BE7FE24F29A}" type="datetimeFigureOut">
              <a:rPr lang="en-US" smtClean="0"/>
              <a:pPr/>
              <a:t>7/10/09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229DE90-DA58-8A4A-B834-3A2A128F6F98}" type="slidenum">
              <a:rPr lang="en-US" smtClean="0"/>
              <a:pPr/>
              <a:t>‹#›</a:t>
            </a:fld>
            <a:endParaRPr lang="en-US" dirty="0"/>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678A13F0-F8EA-734D-B2D6-9BE7FE24F29A}" type="datetimeFigureOut">
              <a:rPr lang="en-US" smtClean="0"/>
              <a:pPr/>
              <a:t>7/10/09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229DE90-DA58-8A4A-B834-3A2A128F6F9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20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678A13F0-F8EA-734D-B2D6-9BE7FE24F29A}" type="datetimeFigureOut">
              <a:rPr lang="en-US" smtClean="0"/>
              <a:pPr/>
              <a:t>7/10/09</a:t>
            </a:fld>
            <a:endParaRPr lang="en-US" dirty="0"/>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E229DE90-DA58-8A4A-B834-3A2A128F6F98}" type="slidenum">
              <a:rPr lang="en-US" smtClean="0"/>
              <a:pPr/>
              <a:t>‹#›</a:t>
            </a:fld>
            <a:endParaRPr lang="en-US" dirty="0"/>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678A13F0-F8EA-734D-B2D6-9BE7FE24F29A}" type="datetimeFigureOut">
              <a:rPr lang="en-US" smtClean="0"/>
              <a:pPr/>
              <a:t>7/10/09</a:t>
            </a:fld>
            <a:endParaRPr lang="en-US" dirty="0"/>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dirty="0"/>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E229DE90-DA58-8A4A-B834-3A2A128F6F98}"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 id="2147483798" r:id="rId14"/>
  </p:sldLayoutIdLst>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truveo.com/Attleboro-Kids-Banned-From-Tag-Other-Contact-Games/id/126933630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600" dirty="0" smtClean="0"/>
              <a:t>Chapter 6</a:t>
            </a:r>
            <a:endParaRPr lang="en-US" sz="6600" dirty="0"/>
          </a:p>
        </p:txBody>
      </p:sp>
      <p:sp>
        <p:nvSpPr>
          <p:cNvPr id="3" name="Subtitle 2"/>
          <p:cNvSpPr>
            <a:spLocks noGrp="1"/>
          </p:cNvSpPr>
          <p:nvPr>
            <p:ph type="subTitle" idx="1"/>
          </p:nvPr>
        </p:nvSpPr>
        <p:spPr/>
        <p:txBody>
          <a:bodyPr>
            <a:normAutofit/>
          </a:bodyPr>
          <a:lstStyle/>
          <a:p>
            <a:r>
              <a:rPr lang="en-US" sz="3200" dirty="0" smtClean="0">
                <a:solidFill>
                  <a:schemeClr val="tx2">
                    <a:lumMod val="10000"/>
                  </a:schemeClr>
                </a:solidFill>
              </a:rPr>
              <a:t>School Personnel and School District Liability</a:t>
            </a:r>
            <a:endParaRPr lang="en-US" sz="3200" dirty="0">
              <a:solidFill>
                <a:schemeClr val="tx2">
                  <a:lumMod val="1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Liability</a:t>
            </a:r>
            <a:endParaRPr lang="en-US" dirty="0"/>
          </a:p>
        </p:txBody>
      </p:sp>
      <p:sp>
        <p:nvSpPr>
          <p:cNvPr id="3" name="Content Placeholder 2"/>
          <p:cNvSpPr>
            <a:spLocks noGrp="1"/>
          </p:cNvSpPr>
          <p:nvPr>
            <p:ph idx="1"/>
          </p:nvPr>
        </p:nvSpPr>
        <p:spPr>
          <a:xfrm>
            <a:off x="779463" y="1600200"/>
            <a:ext cx="7583488" cy="5257800"/>
          </a:xfrm>
        </p:spPr>
        <p:txBody>
          <a:bodyPr>
            <a:normAutofit fontScale="92500" lnSpcReduction="10000"/>
          </a:bodyPr>
          <a:lstStyle/>
          <a:p>
            <a:r>
              <a:rPr lang="en-US" dirty="0" smtClean="0"/>
              <a:t>Liability involving school personnel normally falls into two categories: intentional torts and unintentional.</a:t>
            </a:r>
          </a:p>
          <a:p>
            <a:r>
              <a:rPr lang="en-US" dirty="0" smtClean="0"/>
              <a:t>Intentional torts-such as assault, battery, libel, slander, defamation, false arrest, malicious prosecution, and invasion of privacy-require proof of intent or willfulness.</a:t>
            </a:r>
          </a:p>
          <a:p>
            <a:r>
              <a:rPr lang="en-US" dirty="0" smtClean="0"/>
              <a:t>Unintentional torts-such as simple negligence-does not require such proof of intent or willfulness.</a:t>
            </a:r>
          </a:p>
          <a:p>
            <a:r>
              <a:rPr lang="en-US" dirty="0" smtClean="0"/>
              <a:t>In either case, charges may be sustained if the school failed to act appropriately or improperly.</a:t>
            </a:r>
          </a:p>
          <a:p>
            <a:r>
              <a:rPr lang="en-US" dirty="0" smtClean="0"/>
              <a:t>Forseeability, a crucial element in liability cases, is defined as the teacher’s or administrator’s ability to predict that a certain activity may prove harmful.  For example, a school would be liable if broken glass panes exist in a doorway.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safety</a:t>
            </a:r>
            <a:endParaRPr lang="en-US" dirty="0"/>
          </a:p>
        </p:txBody>
      </p:sp>
      <p:sp>
        <p:nvSpPr>
          <p:cNvPr id="3" name="Content Placeholder 2"/>
          <p:cNvSpPr>
            <a:spLocks noGrp="1"/>
          </p:cNvSpPr>
          <p:nvPr>
            <p:ph idx="1"/>
          </p:nvPr>
        </p:nvSpPr>
        <p:spPr>
          <a:xfrm>
            <a:off x="779463" y="1345920"/>
            <a:ext cx="7583488" cy="5816880"/>
          </a:xfrm>
        </p:spPr>
        <p:txBody>
          <a:bodyPr/>
          <a:lstStyle/>
          <a:p>
            <a:r>
              <a:rPr lang="en-US" sz="2300" dirty="0" smtClean="0"/>
              <a:t>Teachers have a legal duty to instruct students on the proper use of equipment and materials.  Failure to do so makes the teacher liable.  Examples include use of table saws, welding equipment, science equipment, and athletic equipment and techniques.</a:t>
            </a:r>
          </a:p>
          <a:p>
            <a:r>
              <a:rPr lang="en-US" sz="2300" dirty="0" smtClean="0"/>
              <a:t>There is no clear cut line for procedures for before and after school supervision.  Each district must evaluate their own situation and provide the supervision necessary.  At the very least, students should be periodically monitored.  If problem arise, then full time supervision would be required</a:t>
            </a:r>
          </a:p>
          <a:p>
            <a:r>
              <a:rPr lang="en-US" sz="2300" dirty="0" smtClean="0"/>
              <a:t>A letter informing parents of before and after school monitoring policies should be sent home, signed by the legal guardian, and returned to the school.</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thoughts</a:t>
            </a:r>
            <a:endParaRPr lang="en-US" dirty="0"/>
          </a:p>
        </p:txBody>
      </p:sp>
      <p:sp>
        <p:nvSpPr>
          <p:cNvPr id="3" name="Content Placeholder 2"/>
          <p:cNvSpPr>
            <a:spLocks noGrp="1"/>
          </p:cNvSpPr>
          <p:nvPr>
            <p:ph idx="1"/>
          </p:nvPr>
        </p:nvSpPr>
        <p:spPr>
          <a:xfrm>
            <a:off x="779463" y="1345920"/>
            <a:ext cx="7583488" cy="5512080"/>
          </a:xfrm>
        </p:spPr>
        <p:txBody>
          <a:bodyPr>
            <a:normAutofit fontScale="92500"/>
          </a:bodyPr>
          <a:lstStyle/>
          <a:p>
            <a:r>
              <a:rPr lang="en-US" dirty="0" smtClean="0"/>
              <a:t>School grounds should be accessible and considered safe for visitors.</a:t>
            </a:r>
          </a:p>
          <a:p>
            <a:r>
              <a:rPr lang="en-US" dirty="0" smtClean="0"/>
              <a:t>Personal information regarding students must be kept confidential.</a:t>
            </a:r>
          </a:p>
          <a:p>
            <a:r>
              <a:rPr lang="en-US" dirty="0" smtClean="0"/>
              <a:t>Schools should develop a culture and a set of values that place a high premium on respect of all individuals in the school community.</a:t>
            </a:r>
          </a:p>
          <a:p>
            <a:r>
              <a:rPr lang="en-US" dirty="0" smtClean="0"/>
              <a:t>Items retrieved from students, if not illegal, should be returned to students or their parents in a reasonable time frame and not retained permanently by school personnel.</a:t>
            </a:r>
          </a:p>
          <a:p>
            <a:r>
              <a:rPr lang="en-US" dirty="0" smtClean="0"/>
              <a:t>Well planned liability workshops should be offered periodically to ensure that school personnel are aware of the limits of liability.</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Video </a:t>
            </a:r>
            <a:br>
              <a:rPr lang="en-US" dirty="0" smtClean="0"/>
            </a:br>
            <a:r>
              <a:rPr lang="en-US" dirty="0" smtClean="0"/>
              <a:t>(2 min)</a:t>
            </a:r>
            <a:endParaRPr lang="en-US" dirty="0"/>
          </a:p>
        </p:txBody>
      </p:sp>
      <p:sp>
        <p:nvSpPr>
          <p:cNvPr id="3" name="Content Placeholder 2"/>
          <p:cNvSpPr>
            <a:spLocks noGrp="1"/>
          </p:cNvSpPr>
          <p:nvPr>
            <p:ph idx="1"/>
          </p:nvPr>
        </p:nvSpPr>
        <p:spPr/>
        <p:txBody>
          <a:bodyPr/>
          <a:lstStyle/>
          <a:p>
            <a:r>
              <a:rPr lang="en-US" dirty="0" smtClean="0">
                <a:hlinkClick r:id="rId2"/>
              </a:rPr>
              <a:t>News Story</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majorFont>
      <a:minorFont>
        <a:latin typeface="Calisto MT"/>
        <a:ea typeface=""/>
        <a:cs typeface=""/>
        <a:font script="Jpan" typeface="ＭＳ Ｐ明朝"/>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2733</TotalTime>
  <Words>369</Words>
  <Application>Microsoft Macintosh PowerPoint</Application>
  <PresentationFormat>On-screen Show (4:3)</PresentationFormat>
  <Paragraphs>20</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Precedent</vt:lpstr>
      <vt:lpstr>Chapter 6</vt:lpstr>
      <vt:lpstr>Liability</vt:lpstr>
      <vt:lpstr>Student safety</vt:lpstr>
      <vt:lpstr>General thoughts</vt:lpstr>
      <vt:lpstr>Interesting Video  (2 min)</vt:lpstr>
    </vt:vector>
  </TitlesOfParts>
  <Company>Cambridge Public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dc:title>
  <dc:creator>Josh Graves</dc:creator>
  <cp:lastModifiedBy>Josh Graves</cp:lastModifiedBy>
  <cp:revision>2</cp:revision>
  <dcterms:created xsi:type="dcterms:W3CDTF">2009-07-10T17:32:27Z</dcterms:created>
  <dcterms:modified xsi:type="dcterms:W3CDTF">2009-07-10T17:33:51Z</dcterms:modified>
</cp:coreProperties>
</file>